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71" r:id="rId5"/>
    <p:sldId id="261" r:id="rId6"/>
    <p:sldId id="262" r:id="rId7"/>
    <p:sldId id="263" r:id="rId8"/>
    <p:sldId id="264" r:id="rId9"/>
    <p:sldId id="265" r:id="rId10"/>
    <p:sldId id="257" r:id="rId11"/>
    <p:sldId id="25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0"/>
    <p:restoredTop sz="94697"/>
  </p:normalViewPr>
  <p:slideViewPr>
    <p:cSldViewPr snapToGrid="0" snapToObjects="1">
      <p:cViewPr varScale="1">
        <p:scale>
          <a:sx n="85" d="100"/>
          <a:sy n="85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andars.ru/college/ekonomika-firmy/organizaciya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Взаимосвязь культуры и стратегии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Қадыржан Данара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09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/>
              <a:t>Существует неразрывная </a:t>
            </a:r>
            <a:r>
              <a:rPr lang="ru-RU" dirty="0"/>
              <a:t>связь между стратегией управления организацией, стратегией управления персоналом и эффективной организационной культурой.</a:t>
            </a:r>
          </a:p>
          <a:p>
            <a:r>
              <a:rPr lang="ru-RU" dirty="0"/>
              <a:t>Поэтому правильнее рассматривать культуру организации как важный стратегический инструмент, позволяющий ориентировать все подразделения на общие цели, мобилизовать инициативу сотрудников, облегчать общение между </a:t>
            </a:r>
            <a:r>
              <a:rPr lang="ru-RU" dirty="0" smtClean="0"/>
              <a:t>ними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60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Несоответствие </a:t>
            </a:r>
            <a:r>
              <a:rPr lang="ru-RU" dirty="0" smtClean="0"/>
              <a:t>культуры </a:t>
            </a:r>
            <a:r>
              <a:rPr lang="ru-RU" dirty="0"/>
              <a:t>и стратегии может привести к тому, что через некоторое время организация останется без грамотных, преданных организации сотрудников. Недостаточно просто довести до персонала эти ценности, нормы, принципы. Необходимо постоянно поддерживать и подкреплять их</a:t>
            </a:r>
            <a:r>
              <a:rPr lang="ru-RU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ru-RU" dirty="0"/>
              <a:t>демонстрируя их актуальность и значимость на личном примере, тем самым, создавая ролевую модель «правильного» поведения</a:t>
            </a:r>
            <a:r>
              <a:rPr lang="ru-RU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постоянно обращаясь к ним в нормативных и распорядительных документах организации</a:t>
            </a:r>
            <a:r>
              <a:rPr lang="ru-RU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непременно </a:t>
            </a:r>
            <a:r>
              <a:rPr lang="ru-RU" dirty="0" smtClean="0"/>
              <a:t>накладывать санкции </a:t>
            </a:r>
            <a:r>
              <a:rPr lang="ru-RU" dirty="0"/>
              <a:t>в случае нарушений или отклонений от ценностей, норм, правил организации.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95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Современное управление: Энциклопедический справочник. В 2 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М., 1997. </a:t>
            </a:r>
            <a:r>
              <a:rPr lang="ru-RU" i="1" dirty="0"/>
              <a:t>Уткин Э. А. </a:t>
            </a:r>
            <a:r>
              <a:rPr lang="ru-RU" dirty="0"/>
              <a:t>Управление фирмой. М., 1996</a:t>
            </a:r>
            <a:r>
              <a:rPr lang="ru-RU" dirty="0" smtClean="0"/>
              <a:t>.</a:t>
            </a:r>
          </a:p>
          <a:p>
            <a:r>
              <a:rPr lang="ru-RU" dirty="0"/>
              <a:t> </a:t>
            </a:r>
            <a:r>
              <a:rPr lang="ru-RU" i="1" dirty="0"/>
              <a:t>Франки В. </a:t>
            </a:r>
            <a:r>
              <a:rPr lang="ru-RU" dirty="0"/>
              <a:t>Человек в поисках смысла. М., 1990.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50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Организационная культура</a:t>
            </a:r>
            <a:r>
              <a:rPr lang="ru-RU" dirty="0"/>
              <a:t> — это система общепринятых в </a:t>
            </a:r>
            <a:r>
              <a:rPr lang="ru-RU" dirty="0">
                <a:hlinkClick r:id="rId2" tooltip="Организация"/>
              </a:rPr>
              <a:t>организации</a:t>
            </a:r>
            <a:r>
              <a:rPr lang="ru-RU" dirty="0"/>
              <a:t> представлений и подходов к постановке дела, к формам отношений и к достижению результатов деятельности, которые отличают данную организацию от всех других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08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49705"/>
            <a:ext cx="8915400" cy="546151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На практике организационная культура представляет собой набор традиций, ценностей, символов, общих подходов, мировоззрения членов организации, выдержавших испытание временем. Это в своем роде выражение индивидуальности данной компании, проявление ее отличий от других.</a:t>
            </a:r>
          </a:p>
          <a:p>
            <a:r>
              <a:rPr lang="ru-RU" b="1" dirty="0"/>
              <a:t>С.П. </a:t>
            </a:r>
            <a:r>
              <a:rPr lang="ru-RU" b="1" dirty="0" err="1"/>
              <a:t>Роббинс</a:t>
            </a:r>
            <a:r>
              <a:rPr lang="ru-RU" b="1" dirty="0"/>
              <a:t> предлагает рассматривать организационную культуру на основе десяти характеристик, наиболее ценящихся в организации:</a:t>
            </a:r>
          </a:p>
          <a:p>
            <a:r>
              <a:rPr lang="ru-RU" b="1" dirty="0"/>
              <a:t>личная инициатива;</a:t>
            </a:r>
          </a:p>
          <a:p>
            <a:r>
              <a:rPr lang="ru-RU" b="1" dirty="0"/>
              <a:t>готовность работника пойти на риск;</a:t>
            </a:r>
          </a:p>
          <a:p>
            <a:r>
              <a:rPr lang="ru-RU" b="1" dirty="0"/>
              <a:t>направленность действий;</a:t>
            </a:r>
          </a:p>
          <a:p>
            <a:r>
              <a:rPr lang="ru-RU" b="1" dirty="0"/>
              <a:t>согласованность действий;</a:t>
            </a:r>
          </a:p>
          <a:p>
            <a:r>
              <a:rPr lang="ru-RU" b="1" dirty="0"/>
              <a:t>обеспечение свободного взаимодействия, помощи и поддержки подчиненным со стороны управленческих служб;</a:t>
            </a:r>
          </a:p>
          <a:p>
            <a:r>
              <a:rPr lang="ru-RU" b="1" dirty="0"/>
              <a:t>перечень правил и инструкций, применяемых для контроля и наблюдения за поведением сотрудников;</a:t>
            </a:r>
          </a:p>
          <a:p>
            <a:r>
              <a:rPr lang="ru-RU" b="1" dirty="0"/>
              <a:t>степень отождествления каждого сотрудника с организацией;</a:t>
            </a:r>
          </a:p>
          <a:p>
            <a:r>
              <a:rPr lang="ru-RU" b="1" dirty="0"/>
              <a:t>система вознаграждений;</a:t>
            </a:r>
          </a:p>
          <a:p>
            <a:r>
              <a:rPr lang="ru-RU" b="1" dirty="0"/>
              <a:t>готовность сотрудника открыто выражать свое мнение;</a:t>
            </a:r>
          </a:p>
          <a:p>
            <a:r>
              <a:rPr lang="ru-RU" b="1" dirty="0"/>
              <a:t>степень взаимодействия внутри организации, при которой взаимодействие выражено в формальной иерархии и подчиненности.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16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«Стратегия – это долгосрочное качественно определенное направление развития организации, касающееся сферы, средств и формы ее деятельности, системы взаимоотношений внутри организации, а также позиции организации в окружающей среде, приводящее организацию к ее целям</a:t>
            </a:r>
            <a:r>
              <a:rPr lang="ru-RU" dirty="0" smtClean="0"/>
              <a:t>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76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Успешная реализация стратегии бизнеса требует </a:t>
            </a:r>
            <a:r>
              <a:rPr lang="ru-RU" b="1" dirty="0"/>
              <a:t>соответствующей организационной культуры</a:t>
            </a:r>
            <a:r>
              <a:rPr lang="ru-RU" dirty="0"/>
              <a:t>. Для того, чтобы понять, насколько соответствует намеченной стратегии существующая в организации культура, необходимо разложить стратегию на составные части (инициативы), образующие широкую программу стратегических действий. При этом </a:t>
            </a:r>
            <a:r>
              <a:rPr lang="ru-RU" b="1" dirty="0"/>
              <a:t>стратегические инициативы рассматриваются с двух позиций:</a:t>
            </a:r>
            <a:endParaRPr lang="ru-RU" dirty="0"/>
          </a:p>
          <a:p>
            <a:r>
              <a:rPr lang="ru-RU" dirty="0"/>
              <a:t>• важность каждой инициативы для успеха данной стратегии,</a:t>
            </a:r>
            <a:br>
              <a:rPr lang="ru-RU" dirty="0"/>
            </a:br>
            <a:r>
              <a:rPr lang="ru-RU" dirty="0"/>
              <a:t>• совместимость между инициативой и тем аспектом организационной культуры, который призван обеспечить данную инициативу.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7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Американские исследователи </a:t>
            </a:r>
            <a:r>
              <a:rPr lang="ru-RU" dirty="0" err="1"/>
              <a:t>Г.Шварц</a:t>
            </a:r>
            <a:r>
              <a:rPr lang="ru-RU" dirty="0"/>
              <a:t> и </a:t>
            </a:r>
            <a:r>
              <a:rPr lang="ru-RU" dirty="0" err="1"/>
              <a:t>С.Дэвис</a:t>
            </a:r>
            <a:r>
              <a:rPr lang="ru-RU" dirty="0"/>
              <a:t>, исходя из перечисленных позиций, построили </a:t>
            </a:r>
            <a:r>
              <a:rPr lang="ru-RU" b="1" dirty="0"/>
              <a:t>матрицу оценки «культурного» риска</a:t>
            </a:r>
            <a:r>
              <a:rPr lang="ru-RU" dirty="0"/>
              <a:t>. Эта матрица позволила выделить три зоны риска </a:t>
            </a:r>
            <a:r>
              <a:rPr lang="ru-RU" dirty="0" err="1"/>
              <a:t>нереализации</a:t>
            </a:r>
            <a:r>
              <a:rPr lang="ru-RU" dirty="0"/>
              <a:t> стратегии: зону незначительного риска, зону управляемого риска и зону недопустимого риска. Зона незначительного риска соответствует высокой совместимости между стратегией и культурой, а также небольшой важности стратегической инициативы, в свою очередь зона недопустимого риска, наоборот, соответствует низкой совместимости между стратегией и культурой, большой важности стратегической инициативы.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6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практике существует </a:t>
            </a:r>
            <a:r>
              <a:rPr lang="ru-RU" b="1" dirty="0"/>
              <a:t>четыре основных способа</a:t>
            </a:r>
            <a:r>
              <a:rPr lang="ru-RU" dirty="0"/>
              <a:t> решение проблемы несовместимости стратегии и культуры в организации: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изменяется культура под стратегические задачи,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изменяется система управления (как часть культуры) под стратегические задачи,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изменяется стратегия под существующую в организации культуру,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культура, препятствующая эффективному проведению в жизнь выбранной стратегической инициативы, игнорируется.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2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Успешное формирование стратегии требует всесторонней</a:t>
            </a:r>
            <a:r>
              <a:rPr lang="ru-RU" b="1" dirty="0"/>
              <a:t> оценки организационной </a:t>
            </a:r>
            <a:r>
              <a:rPr lang="ru-RU" b="1" dirty="0" smtClean="0"/>
              <a:t>культуры </a:t>
            </a:r>
            <a:r>
              <a:rPr lang="ru-RU" dirty="0" smtClean="0"/>
              <a:t>организации</a:t>
            </a:r>
            <a:r>
              <a:rPr lang="ru-RU" dirty="0"/>
              <a:t>. Культура может быть</a:t>
            </a:r>
            <a:r>
              <a:rPr lang="ru-RU" b="1" dirty="0"/>
              <a:t> диагностирована</a:t>
            </a:r>
            <a:r>
              <a:rPr lang="ru-RU" dirty="0"/>
              <a:t> по следующим </a:t>
            </a:r>
            <a:r>
              <a:rPr lang="ru-RU" b="1" dirty="0"/>
              <a:t>признакам: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способность организации удовлетворять запросы всех своих заинтересованных сторон: потребителей, сотрудников и инвесторов, способность руководства компании находить баланс интересов этих сторон,</a:t>
            </a:r>
            <a:br>
              <a:rPr lang="ru-RU" dirty="0"/>
            </a:br>
            <a:r>
              <a:rPr lang="ru-RU" dirty="0"/>
              <a:t>• доведение стратегических задач бизнеса до персонала компании, понимание и принятие сотрудниками стратегических целей,</a:t>
            </a:r>
            <a:br>
              <a:rPr lang="ru-RU" dirty="0"/>
            </a:br>
            <a:r>
              <a:rPr lang="ru-RU" dirty="0"/>
              <a:t>• наличие в организации соответствующих технических и управленческих навыков и умений на всех уровнях иерархии, система обучения сотрудников,</a:t>
            </a:r>
            <a:br>
              <a:rPr lang="ru-RU" dirty="0"/>
            </a:br>
            <a:r>
              <a:rPr lang="ru-RU" dirty="0"/>
              <a:t>• общая вовлеченность сотрудников в решение стратегических задач,</a:t>
            </a:r>
            <a:br>
              <a:rPr lang="ru-RU" dirty="0"/>
            </a:br>
            <a:r>
              <a:rPr lang="ru-RU" dirty="0"/>
              <a:t>• координация между сотрудниками и группами, способность реализации стратегии в ходе командной работы, создание партнерства между уровнями иерархии и между разными частями организации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36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структура и система управления в организации,</a:t>
            </a:r>
            <a:br>
              <a:rPr lang="ru-RU" dirty="0"/>
            </a:br>
            <a:r>
              <a:rPr lang="ru-RU" dirty="0"/>
              <a:t>• наем и продвижение сотрудников, система карьерного продвижения,</a:t>
            </a:r>
            <a:br>
              <a:rPr lang="ru-RU" dirty="0"/>
            </a:br>
            <a:r>
              <a:rPr lang="ru-RU" dirty="0"/>
              <a:t>• система обмена информацией и вознаграждения,</a:t>
            </a:r>
            <a:br>
              <a:rPr lang="ru-RU" dirty="0"/>
            </a:br>
            <a:r>
              <a:rPr lang="ru-RU" dirty="0"/>
              <a:t>• характеры и поведение лидеров,</a:t>
            </a:r>
            <a:br>
              <a:rPr lang="ru-RU" dirty="0"/>
            </a:br>
            <a:r>
              <a:rPr lang="ru-RU" dirty="0"/>
              <a:t>• вероятность сопротивления изменениям персонала компании и способность руководства преодолеть сопротивление людей </a:t>
            </a:r>
            <a:r>
              <a:rPr lang="ru-RU" dirty="0" err="1"/>
              <a:t>преобразованям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0116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Легкий дым</Template>
  <TotalTime>16</TotalTime>
  <Words>206</Words>
  <Application>Microsoft Macintosh PowerPoint</Application>
  <PresentationFormat>Широкоэкранный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Wingdings 3</vt:lpstr>
      <vt:lpstr>Arial</vt:lpstr>
      <vt:lpstr>Легкий дым</vt:lpstr>
      <vt:lpstr>Взаимосвязь культуры и стратегии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…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пользователь Microsoft Office</cp:lastModifiedBy>
  <cp:revision>2</cp:revision>
  <dcterms:created xsi:type="dcterms:W3CDTF">2019-11-03T18:58:43Z</dcterms:created>
  <dcterms:modified xsi:type="dcterms:W3CDTF">2019-11-03T19:15:26Z</dcterms:modified>
</cp:coreProperties>
</file>